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6"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58"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7CFB7C0-E6C2-4649-8E14-6EBFEC2738A1}" type="datetimeFigureOut">
              <a:rPr lang="en-US" smtClean="0"/>
              <a:pPr/>
              <a:t>9/20/2016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698DABC-8AC7-4597-B8D3-C6DCFE30CA7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CFB7C0-E6C2-4649-8E14-6EBFEC2738A1}" type="datetimeFigureOut">
              <a:rPr lang="en-US" smtClean="0"/>
              <a:pPr/>
              <a:t>9/20/2016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698DABC-8AC7-4597-B8D3-C6DCFE30CA7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CFB7C0-E6C2-4649-8E14-6EBFEC2738A1}" type="datetimeFigureOut">
              <a:rPr lang="en-US" smtClean="0"/>
              <a:pPr/>
              <a:t>9/20/2016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698DABC-8AC7-4597-B8D3-C6DCFE30CA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CFB7C0-E6C2-4649-8E14-6EBFEC2738A1}" type="datetimeFigureOut">
              <a:rPr lang="en-US" smtClean="0"/>
              <a:pPr/>
              <a:t>9/20/2016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698DABC-8AC7-4597-B8D3-C6DCFE30CA7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7CFB7C0-E6C2-4649-8E14-6EBFEC2738A1}" type="datetimeFigureOut">
              <a:rPr lang="en-US" smtClean="0"/>
              <a:pPr/>
              <a:t>9/20/2016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698DABC-8AC7-4597-B8D3-C6DCFE30CA7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7CFB7C0-E6C2-4649-8E14-6EBFEC2738A1}" type="datetimeFigureOut">
              <a:rPr lang="en-US" smtClean="0"/>
              <a:pPr/>
              <a:t>9/20/2016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698DABC-8AC7-4597-B8D3-C6DCFE30CA7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7CFB7C0-E6C2-4649-8E14-6EBFEC2738A1}" type="datetimeFigureOut">
              <a:rPr lang="en-US" smtClean="0"/>
              <a:pPr/>
              <a:t>9/20/2016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698DABC-8AC7-4597-B8D3-C6DCFE30CA7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7CFB7C0-E6C2-4649-8E14-6EBFEC2738A1}" type="datetimeFigureOut">
              <a:rPr lang="en-US" smtClean="0"/>
              <a:pPr/>
              <a:t>9/20/2016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698DABC-8AC7-4597-B8D3-C6DCFE30CA7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7CFB7C0-E6C2-4649-8E14-6EBFEC2738A1}" type="datetimeFigureOut">
              <a:rPr lang="en-US" smtClean="0"/>
              <a:pPr/>
              <a:t>9/20/2016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698DABC-8AC7-4597-B8D3-C6DCFE30CA7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7CFB7C0-E6C2-4649-8E14-6EBFEC2738A1}" type="datetimeFigureOut">
              <a:rPr lang="en-US" smtClean="0"/>
              <a:pPr/>
              <a:t>9/20/2016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698DABC-8AC7-4597-B8D3-C6DCFE30CA7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7CFB7C0-E6C2-4649-8E14-6EBFEC2738A1}" type="datetimeFigureOut">
              <a:rPr lang="en-US" smtClean="0"/>
              <a:pPr/>
              <a:t>9/20/2016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698DABC-8AC7-4597-B8D3-C6DCFE30CA7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7CFB7C0-E6C2-4649-8E14-6EBFEC2738A1}" type="datetimeFigureOut">
              <a:rPr lang="en-US" smtClean="0"/>
              <a:pPr/>
              <a:t>9/20/2016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698DABC-8AC7-4597-B8D3-C6DCFE30CA7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mages.google.com/imgres?imgurl=http://upload.wikimedia.org/wikipedia/commons/0/0c/Plymouth_Colony_seal.png&amp;imgrefurl=http://commons.wikimedia.org/wiki/File:Plymouth_Colony_seal.png&amp;usg=__CUXQ4B0KtqTGniAMt_DiEAOTZvg=&amp;h=704&amp;w=700&amp;sz=967&amp;hl=en&amp;start=6&amp;um=1&amp;tbnid=2iDCa1TXvf3wYM:&amp;tbnh=140&amp;tbnw=139&amp;prev=/images?q=pictures+of+the+plymouth+colony&amp;hl=en&amp;safe=active&amp;rlz=1R2ADBF_en&amp;sa=N&amp;um=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images.google.com/imgres?imgurl=http://reformedcovenanter.files.wordpress.com/2009/04/puritans_engraving.jpg&amp;imgrefurl=http://reformedcovenanter.wordpress.com/2009/04/29/modesty-makes-a-come-back-by-carol-demar/&amp;usg=__2x2Xnf5k-vhGX296hMpUG6k_C_E=&amp;h=451&amp;w=383&amp;sz=64&amp;hl=en&amp;start=1&amp;um=1&amp;tbnid=wM-xuLrbaV6j8M:&amp;tbnh=127&amp;tbnw=108&amp;prev=/images?q=pictures+of+the+puritans&amp;hl=en&amp;safe=active&amp;rlz=1R2ADBF_en&amp;um=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Early Colonial Period of </a:t>
            </a:r>
            <a:br>
              <a:rPr lang="en-US" dirty="0" smtClean="0"/>
            </a:br>
            <a:r>
              <a:rPr lang="en-US" dirty="0" smtClean="0"/>
              <a:t>American Literature</a:t>
            </a:r>
            <a:endParaRPr lang="en-US" dirty="0"/>
          </a:p>
        </p:txBody>
      </p:sp>
      <p:sp>
        <p:nvSpPr>
          <p:cNvPr id="3" name="Subtitle 2"/>
          <p:cNvSpPr>
            <a:spLocks noGrp="1"/>
          </p:cNvSpPr>
          <p:nvPr>
            <p:ph type="subTitle" idx="1"/>
          </p:nvPr>
        </p:nvSpPr>
        <p:spPr/>
        <p:txBody>
          <a:bodyPr/>
          <a:lstStyle/>
          <a:p>
            <a:r>
              <a:rPr lang="en-US" dirty="0" smtClean="0"/>
              <a:t>1607-1765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Visible decay of godliness.</a:t>
            </a:r>
          </a:p>
          <a:p>
            <a:r>
              <a:rPr lang="en-US" dirty="0" smtClean="0"/>
              <a:t>Manifestations of pride- especially among the new rich.</a:t>
            </a:r>
          </a:p>
          <a:p>
            <a:r>
              <a:rPr lang="en-US" dirty="0" smtClean="0"/>
              <a:t>Presence of “heretics’- Quakers and Anabaptists.</a:t>
            </a:r>
          </a:p>
          <a:p>
            <a:r>
              <a:rPr lang="en-US" dirty="0" smtClean="0"/>
              <a:t>Violations of the Sabbath and swearing and sleeping during sermons.</a:t>
            </a:r>
          </a:p>
          <a:p>
            <a:r>
              <a:rPr lang="en-US" dirty="0" smtClean="0"/>
              <a:t>Decay in family government</a:t>
            </a:r>
          </a:p>
          <a:p>
            <a:r>
              <a:rPr lang="en-US" dirty="0" smtClean="0"/>
              <a:t>People full of contention- rise in lawsuits and lawyers.</a:t>
            </a:r>
          </a:p>
          <a:p>
            <a:r>
              <a:rPr lang="en-US" dirty="0" smtClean="0"/>
              <a:t>Sins of sex and alcohol on the increase.</a:t>
            </a:r>
          </a:p>
          <a:p>
            <a:r>
              <a:rPr lang="en-US" dirty="0" smtClean="0"/>
              <a:t>Decay in business morality- lying , laborers underpaid, etc.</a:t>
            </a:r>
          </a:p>
          <a:p>
            <a:r>
              <a:rPr lang="en-US" dirty="0" smtClean="0"/>
              <a:t>Lacking in social behavior.</a:t>
            </a:r>
            <a:endParaRPr lang="en-US" dirty="0"/>
          </a:p>
        </p:txBody>
      </p:sp>
      <p:sp>
        <p:nvSpPr>
          <p:cNvPr id="2" name="Title 1"/>
          <p:cNvSpPr>
            <a:spLocks noGrp="1"/>
          </p:cNvSpPr>
          <p:nvPr>
            <p:ph type="title"/>
          </p:nvPr>
        </p:nvSpPr>
        <p:spPr/>
        <p:txBody>
          <a:bodyPr/>
          <a:lstStyle/>
          <a:p>
            <a:r>
              <a:rPr lang="en-US" dirty="0" smtClean="0"/>
              <a:t>Visible signs of Puritan Decay</a:t>
            </a:r>
            <a:endParaRPr lang="en-US" dirty="0"/>
          </a:p>
        </p:txBody>
      </p:sp>
      <p:pic>
        <p:nvPicPr>
          <p:cNvPr id="38914" name="Picture 2" descr="http://www.gutenberg.org/files/10644/10644-h/Illus0363.jpg"/>
          <p:cNvPicPr>
            <a:picLocks noChangeAspect="1" noChangeArrowheads="1"/>
          </p:cNvPicPr>
          <p:nvPr/>
        </p:nvPicPr>
        <p:blipFill>
          <a:blip r:embed="rId2" cstate="print"/>
          <a:srcRect b="20315"/>
          <a:stretch>
            <a:fillRect/>
          </a:stretch>
        </p:blipFill>
        <p:spPr bwMode="auto">
          <a:xfrm>
            <a:off x="5105400" y="5029200"/>
            <a:ext cx="3886200" cy="18288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need for moral justification for private, public, and governmental acts.</a:t>
            </a:r>
          </a:p>
          <a:p>
            <a:r>
              <a:rPr lang="en-US" dirty="0" smtClean="0"/>
              <a:t>The Questing for Freedom- personal, political, economic, and social.</a:t>
            </a:r>
          </a:p>
          <a:p>
            <a:r>
              <a:rPr lang="en-US" dirty="0" smtClean="0"/>
              <a:t>The Puritan work ethic.</a:t>
            </a:r>
          </a:p>
          <a:p>
            <a:r>
              <a:rPr lang="en-US" dirty="0" smtClean="0"/>
              <a:t>Morbid fascination with death.</a:t>
            </a:r>
          </a:p>
          <a:p>
            <a:r>
              <a:rPr lang="en-US" dirty="0" smtClean="0"/>
              <a:t>The city upon the hill- concept of Manifest Destiny.</a:t>
            </a:r>
            <a:endParaRPr lang="en-US" dirty="0"/>
          </a:p>
        </p:txBody>
      </p:sp>
      <p:sp>
        <p:nvSpPr>
          <p:cNvPr id="2" name="Title 1"/>
          <p:cNvSpPr>
            <a:spLocks noGrp="1"/>
          </p:cNvSpPr>
          <p:nvPr>
            <p:ph type="title"/>
          </p:nvPr>
        </p:nvSpPr>
        <p:spPr>
          <a:xfrm>
            <a:off x="457200" y="274638"/>
            <a:ext cx="8534400" cy="1143000"/>
          </a:xfrm>
        </p:spPr>
        <p:txBody>
          <a:bodyPr>
            <a:normAutofit/>
          </a:bodyPr>
          <a:lstStyle/>
          <a:p>
            <a:r>
              <a:rPr lang="en-US" sz="3600" dirty="0" smtClean="0"/>
              <a:t>Lasting Aspects of the Puritan Legacy</a:t>
            </a:r>
            <a:endParaRPr lang="en-US" sz="3600" dirty="0"/>
          </a:p>
        </p:txBody>
      </p:sp>
      <p:pic>
        <p:nvPicPr>
          <p:cNvPr id="37890" name="Picture 2" descr="http://mymerrychristmas.com/2005/images/puritans.jpg"/>
          <p:cNvPicPr>
            <a:picLocks noChangeAspect="1" noChangeArrowheads="1"/>
          </p:cNvPicPr>
          <p:nvPr/>
        </p:nvPicPr>
        <p:blipFill>
          <a:blip r:embed="rId2" cstate="print"/>
          <a:srcRect/>
          <a:stretch>
            <a:fillRect/>
          </a:stretch>
        </p:blipFill>
        <p:spPr bwMode="auto">
          <a:xfrm>
            <a:off x="4572000" y="4571999"/>
            <a:ext cx="4038600" cy="2363011"/>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81000" y="1447800"/>
            <a:ext cx="3276600" cy="1752600"/>
          </a:xfrm>
        </p:spPr>
        <p:txBody>
          <a:bodyPr>
            <a:normAutofit/>
          </a:bodyPr>
          <a:lstStyle/>
          <a:p>
            <a:r>
              <a:rPr lang="en-US" dirty="0" smtClean="0"/>
              <a:t>1607 -  Jamestown is settled</a:t>
            </a:r>
          </a:p>
        </p:txBody>
      </p:sp>
      <p:sp>
        <p:nvSpPr>
          <p:cNvPr id="4" name="Content Placeholder 3"/>
          <p:cNvSpPr>
            <a:spLocks noGrp="1"/>
          </p:cNvSpPr>
          <p:nvPr>
            <p:ph sz="half" idx="2"/>
          </p:nvPr>
        </p:nvSpPr>
        <p:spPr>
          <a:xfrm>
            <a:off x="5410200" y="1295400"/>
            <a:ext cx="3505200" cy="1828800"/>
          </a:xfrm>
        </p:spPr>
        <p:txBody>
          <a:bodyPr>
            <a:normAutofit/>
          </a:bodyPr>
          <a:lstStyle/>
          <a:p>
            <a:r>
              <a:rPr lang="en-US" dirty="0" smtClean="0"/>
              <a:t>1765 The Stamp Act starts the American Revolution</a:t>
            </a:r>
          </a:p>
          <a:p>
            <a:endParaRPr lang="en-US" dirty="0"/>
          </a:p>
        </p:txBody>
      </p:sp>
      <p:sp>
        <p:nvSpPr>
          <p:cNvPr id="2" name="Title 1"/>
          <p:cNvSpPr>
            <a:spLocks noGrp="1"/>
          </p:cNvSpPr>
          <p:nvPr>
            <p:ph type="title"/>
          </p:nvPr>
        </p:nvSpPr>
        <p:spPr/>
        <p:txBody>
          <a:bodyPr/>
          <a:lstStyle/>
          <a:p>
            <a:r>
              <a:rPr lang="en-US" dirty="0" smtClean="0"/>
              <a:t>The Beginning and End</a:t>
            </a:r>
            <a:endParaRPr lang="en-US" dirty="0"/>
          </a:p>
        </p:txBody>
      </p:sp>
      <p:sp>
        <p:nvSpPr>
          <p:cNvPr id="5" name="Right Arrow 4"/>
          <p:cNvSpPr/>
          <p:nvPr/>
        </p:nvSpPr>
        <p:spPr>
          <a:xfrm>
            <a:off x="3657600" y="1752600"/>
            <a:ext cx="15240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457200" y="3048000"/>
            <a:ext cx="8153400" cy="2246769"/>
          </a:xfrm>
          <a:prstGeom prst="rect">
            <a:avLst/>
          </a:prstGeom>
          <a:noFill/>
        </p:spPr>
        <p:txBody>
          <a:bodyPr wrap="square" rtlCol="0">
            <a:spAutoFit/>
          </a:bodyPr>
          <a:lstStyle/>
          <a:p>
            <a:pPr algn="ctr"/>
            <a:r>
              <a:rPr lang="en-US" dirty="0" smtClean="0"/>
              <a:t> </a:t>
            </a:r>
            <a:r>
              <a:rPr lang="en-US" sz="2800" b="1" u="sng" dirty="0" smtClean="0"/>
              <a:t>Characteristics of Literature in the Colonial Period</a:t>
            </a:r>
          </a:p>
          <a:p>
            <a:pPr>
              <a:buFont typeface="Arial" pitchFamily="34" charset="0"/>
              <a:buChar char="•"/>
            </a:pPr>
            <a:r>
              <a:rPr lang="en-US" sz="2800" dirty="0" smtClean="0"/>
              <a:t>Influenced heavily by British writers</a:t>
            </a:r>
          </a:p>
          <a:p>
            <a:pPr>
              <a:buFont typeface="Arial" pitchFamily="34" charset="0"/>
              <a:buChar char="•"/>
            </a:pPr>
            <a:r>
              <a:rPr lang="en-US" sz="2800" dirty="0" smtClean="0"/>
              <a:t>Consists mostly of Historical and Teaching materials</a:t>
            </a:r>
          </a:p>
          <a:p>
            <a:pPr>
              <a:buFont typeface="Arial" pitchFamily="34" charset="0"/>
              <a:buChar char="•"/>
            </a:pPr>
            <a:r>
              <a:rPr lang="en-US" sz="2800" dirty="0" smtClean="0"/>
              <a:t>Reverence for the Bible</a:t>
            </a:r>
          </a:p>
          <a:p>
            <a:pPr>
              <a:buFont typeface="Arial" pitchFamily="34" charset="0"/>
              <a:buChar char="•"/>
            </a:pPr>
            <a:r>
              <a:rPr lang="en-US" sz="2800" dirty="0" smtClean="0"/>
              <a:t>Reflected the public’s religious views</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Settled by the Pilgrims (Puritans) in 1620</a:t>
            </a:r>
          </a:p>
          <a:p>
            <a:r>
              <a:rPr lang="en-US" dirty="0" smtClean="0"/>
              <a:t>Leader was William Bradford</a:t>
            </a:r>
          </a:p>
          <a:p>
            <a:r>
              <a:rPr lang="en-US" dirty="0" smtClean="0"/>
              <a:t>Operated under the </a:t>
            </a:r>
            <a:r>
              <a:rPr lang="en-US" b="1" dirty="0" smtClean="0">
                <a:solidFill>
                  <a:srgbClr val="FF0000"/>
                </a:solidFill>
              </a:rPr>
              <a:t>Mayflower Compact</a:t>
            </a:r>
          </a:p>
          <a:p>
            <a:pPr lvl="1"/>
            <a:r>
              <a:rPr lang="en-US" dirty="0" smtClean="0"/>
              <a:t>This meant that they had social, religious, and economic freedom, but maintained their ties to Britain.</a:t>
            </a:r>
            <a:endParaRPr lang="en-US" dirty="0"/>
          </a:p>
        </p:txBody>
      </p:sp>
      <p:sp>
        <p:nvSpPr>
          <p:cNvPr id="3" name="Title 2"/>
          <p:cNvSpPr>
            <a:spLocks noGrp="1"/>
          </p:cNvSpPr>
          <p:nvPr>
            <p:ph type="title"/>
          </p:nvPr>
        </p:nvSpPr>
        <p:spPr/>
        <p:txBody>
          <a:bodyPr/>
          <a:lstStyle/>
          <a:p>
            <a:r>
              <a:rPr lang="en-US" dirty="0" smtClean="0"/>
              <a:t>The Plymouth Colony</a:t>
            </a:r>
            <a:endParaRPr lang="en-US" dirty="0"/>
          </a:p>
        </p:txBody>
      </p:sp>
      <p:pic>
        <p:nvPicPr>
          <p:cNvPr id="60420" name="Picture 4" descr="http://tbn2.google.com/images?q=tbn:2iDCa1TXvf3wYM:http://upload.wikimedia.org/wikipedia/commons/0/0c/Plymouth_Colony_seal.png">
            <a:hlinkClick r:id="rId2"/>
          </p:cNvPr>
          <p:cNvPicPr>
            <a:picLocks noChangeAspect="1" noChangeArrowheads="1"/>
          </p:cNvPicPr>
          <p:nvPr/>
        </p:nvPicPr>
        <p:blipFill>
          <a:blip r:embed="rId3" cstate="print"/>
          <a:srcRect/>
          <a:stretch>
            <a:fillRect/>
          </a:stretch>
        </p:blipFill>
        <p:spPr bwMode="auto">
          <a:xfrm>
            <a:off x="5105400" y="3505200"/>
            <a:ext cx="3505200" cy="353042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4343400" cy="4788091"/>
          </a:xfrm>
        </p:spPr>
        <p:txBody>
          <a:bodyPr>
            <a:normAutofit fontScale="92500" lnSpcReduction="20000"/>
          </a:bodyPr>
          <a:lstStyle/>
          <a:p>
            <a:r>
              <a:rPr lang="en-US" dirty="0" smtClean="0"/>
              <a:t>Settled by PURITANS</a:t>
            </a:r>
          </a:p>
          <a:p>
            <a:r>
              <a:rPr lang="en-US" dirty="0" smtClean="0"/>
              <a:t>John Winthrop is their leader</a:t>
            </a:r>
          </a:p>
          <a:p>
            <a:r>
              <a:rPr lang="en-US" dirty="0" smtClean="0"/>
              <a:t>Operated under the </a:t>
            </a:r>
            <a:r>
              <a:rPr lang="en-US" b="1" dirty="0" err="1" smtClean="0">
                <a:solidFill>
                  <a:srgbClr val="FF0000"/>
                </a:solidFill>
              </a:rPr>
              <a:t>Arabella</a:t>
            </a:r>
            <a:r>
              <a:rPr lang="en-US" b="1" dirty="0" smtClean="0">
                <a:solidFill>
                  <a:srgbClr val="FF0000"/>
                </a:solidFill>
              </a:rPr>
              <a:t> Covenant- </a:t>
            </a:r>
            <a:r>
              <a:rPr lang="en-US" dirty="0" smtClean="0"/>
              <a:t>which meant they were free of British control.</a:t>
            </a:r>
          </a:p>
          <a:p>
            <a:r>
              <a:rPr lang="en-US" dirty="0" smtClean="0"/>
              <a:t>the requirement for getting a vote in government was membership in the church, not land ownership as was the case in other colonies. </a:t>
            </a:r>
          </a:p>
          <a:p>
            <a:endParaRPr lang="en-US" dirty="0" smtClean="0"/>
          </a:p>
          <a:p>
            <a:pPr>
              <a:buNone/>
            </a:pPr>
            <a:endParaRPr lang="en-US" dirty="0"/>
          </a:p>
        </p:txBody>
      </p:sp>
      <p:sp>
        <p:nvSpPr>
          <p:cNvPr id="2" name="Title 1"/>
          <p:cNvSpPr>
            <a:spLocks noGrp="1"/>
          </p:cNvSpPr>
          <p:nvPr>
            <p:ph type="title"/>
          </p:nvPr>
        </p:nvSpPr>
        <p:spPr/>
        <p:txBody>
          <a:bodyPr/>
          <a:lstStyle/>
          <a:p>
            <a:r>
              <a:rPr lang="en-US" dirty="0" smtClean="0"/>
              <a:t>The Massachusetts Bay Colony</a:t>
            </a:r>
            <a:endParaRPr lang="en-US" dirty="0"/>
          </a:p>
        </p:txBody>
      </p:sp>
      <p:pic>
        <p:nvPicPr>
          <p:cNvPr id="45060" name="Picture 4" descr="Early New England Map 3"/>
          <p:cNvPicPr>
            <a:picLocks noChangeAspect="1" noChangeArrowheads="1"/>
          </p:cNvPicPr>
          <p:nvPr/>
        </p:nvPicPr>
        <p:blipFill>
          <a:blip r:embed="rId2" cstate="print"/>
          <a:srcRect/>
          <a:stretch>
            <a:fillRect/>
          </a:stretch>
        </p:blipFill>
        <p:spPr bwMode="auto">
          <a:xfrm>
            <a:off x="4724400" y="1266669"/>
            <a:ext cx="4419600" cy="5591331"/>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solidFill>
                  <a:srgbClr val="FF0000"/>
                </a:solidFill>
              </a:rPr>
              <a:t>Total Depravity-  </a:t>
            </a:r>
            <a:r>
              <a:rPr lang="en-US" dirty="0" smtClean="0"/>
              <a:t>because of Adam’s fall everyone is born sinful  (This is the concept of </a:t>
            </a:r>
            <a:r>
              <a:rPr lang="en-US" b="1" dirty="0" smtClean="0"/>
              <a:t>Original Sin</a:t>
            </a:r>
            <a:r>
              <a:rPr lang="en-US" dirty="0" smtClean="0"/>
              <a:t>)</a:t>
            </a:r>
          </a:p>
          <a:p>
            <a:r>
              <a:rPr lang="en-US" dirty="0" smtClean="0">
                <a:solidFill>
                  <a:srgbClr val="FF0000"/>
                </a:solidFill>
              </a:rPr>
              <a:t>Unconditional Election-  </a:t>
            </a:r>
            <a:r>
              <a:rPr lang="en-US" dirty="0" smtClean="0"/>
              <a:t>God “saves” those he wishes,  only a few are selected for salvation (Concept of Predestination)</a:t>
            </a:r>
          </a:p>
          <a:p>
            <a:r>
              <a:rPr lang="en-US" dirty="0" smtClean="0">
                <a:solidFill>
                  <a:srgbClr val="FF0000"/>
                </a:solidFill>
              </a:rPr>
              <a:t>Limited Atonement-  </a:t>
            </a:r>
            <a:r>
              <a:rPr lang="en-US" dirty="0" smtClean="0"/>
              <a:t>Jesus died for the chosen only, not for everyone.</a:t>
            </a:r>
          </a:p>
          <a:p>
            <a:r>
              <a:rPr lang="en-US" dirty="0" smtClean="0">
                <a:solidFill>
                  <a:srgbClr val="FF0000"/>
                </a:solidFill>
              </a:rPr>
              <a:t>Irresistible Grace-  </a:t>
            </a:r>
            <a:r>
              <a:rPr lang="en-US" dirty="0" smtClean="0"/>
              <a:t>God’s grace is freely given, it cannot be earned or denied.</a:t>
            </a:r>
          </a:p>
          <a:p>
            <a:r>
              <a:rPr lang="en-US" dirty="0" smtClean="0">
                <a:solidFill>
                  <a:srgbClr val="FF0000"/>
                </a:solidFill>
              </a:rPr>
              <a:t>Perseverance of the Saints- </a:t>
            </a:r>
            <a:r>
              <a:rPr lang="en-US" dirty="0" smtClean="0"/>
              <a:t>those elected by God have full power to interpret the will of God, and to live uprightly.   If anyone rejects grace after feeling its power in his life, he will be going against the will of God, something impossible in Puritanism. </a:t>
            </a:r>
          </a:p>
          <a:p>
            <a:r>
              <a:rPr lang="en-US" b="1" dirty="0" smtClean="0">
                <a:solidFill>
                  <a:schemeClr val="bg2">
                    <a:lumMod val="50000"/>
                  </a:schemeClr>
                </a:solidFill>
              </a:rPr>
              <a:t>MANIFEST DESTINY- </a:t>
            </a:r>
            <a:r>
              <a:rPr lang="en-US" b="1" dirty="0" smtClean="0">
                <a:solidFill>
                  <a:srgbClr val="FF0000"/>
                </a:solidFill>
              </a:rPr>
              <a:t>“City on a hill” we are to set the example for the rest of the world. </a:t>
            </a:r>
            <a:endParaRPr lang="en-US" b="1" dirty="0">
              <a:solidFill>
                <a:srgbClr val="FF0000"/>
              </a:solidFill>
            </a:endParaRPr>
          </a:p>
        </p:txBody>
      </p:sp>
      <p:sp>
        <p:nvSpPr>
          <p:cNvPr id="2" name="Title 1"/>
          <p:cNvSpPr>
            <a:spLocks noGrp="1"/>
          </p:cNvSpPr>
          <p:nvPr>
            <p:ph type="title"/>
          </p:nvPr>
        </p:nvSpPr>
        <p:spPr/>
        <p:txBody>
          <a:bodyPr/>
          <a:lstStyle/>
          <a:p>
            <a:r>
              <a:rPr lang="en-US" dirty="0" smtClean="0"/>
              <a:t>Basic Puritan Beliefs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Transform a mysterious God- mysterious because he is separate from the world.</a:t>
            </a:r>
          </a:p>
          <a:p>
            <a:r>
              <a:rPr lang="en-US" dirty="0" smtClean="0"/>
              <a:t>To make God more relevant to the Universe.</a:t>
            </a:r>
          </a:p>
          <a:p>
            <a:r>
              <a:rPr lang="en-US" dirty="0" smtClean="0"/>
              <a:t>To glorify God.</a:t>
            </a:r>
            <a:endParaRPr lang="en-US" dirty="0"/>
          </a:p>
        </p:txBody>
      </p:sp>
      <p:sp>
        <p:nvSpPr>
          <p:cNvPr id="2" name="Title 1"/>
          <p:cNvSpPr>
            <a:spLocks noGrp="1"/>
          </p:cNvSpPr>
          <p:nvPr>
            <p:ph type="title"/>
          </p:nvPr>
        </p:nvSpPr>
        <p:spPr/>
        <p:txBody>
          <a:bodyPr/>
          <a:lstStyle/>
          <a:p>
            <a:r>
              <a:rPr lang="en-US" dirty="0" smtClean="0"/>
              <a:t>The Function of Puritan Writers</a:t>
            </a:r>
            <a:endParaRPr lang="en-US" dirty="0"/>
          </a:p>
        </p:txBody>
      </p:sp>
      <p:pic>
        <p:nvPicPr>
          <p:cNvPr id="43010" name="Picture 2" descr="http://tbn1.google.com/images?q=tbn:wM-xuLrbaV6j8M:http://reformedcovenanter.files.wordpress.com/2009/04/puritans_engraving.jpg">
            <a:hlinkClick r:id="rId2"/>
          </p:cNvPr>
          <p:cNvPicPr>
            <a:picLocks noChangeAspect="1" noChangeArrowheads="1"/>
          </p:cNvPicPr>
          <p:nvPr/>
        </p:nvPicPr>
        <p:blipFill>
          <a:blip r:embed="rId3" cstate="print"/>
          <a:srcRect/>
          <a:stretch>
            <a:fillRect/>
          </a:stretch>
        </p:blipFill>
        <p:spPr bwMode="auto">
          <a:xfrm>
            <a:off x="4419600" y="2819400"/>
            <a:ext cx="3276600" cy="385304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5257800" cy="4525963"/>
          </a:xfrm>
        </p:spPr>
        <p:txBody>
          <a:bodyPr/>
          <a:lstStyle/>
          <a:p>
            <a:r>
              <a:rPr lang="en-US" u="sng" dirty="0" smtClean="0"/>
              <a:t>Protestant-</a:t>
            </a:r>
            <a:r>
              <a:rPr lang="en-US" dirty="0" smtClean="0"/>
              <a:t>  reverence for the bible.</a:t>
            </a:r>
          </a:p>
          <a:p>
            <a:r>
              <a:rPr lang="en-US" u="sng" dirty="0" smtClean="0"/>
              <a:t>Purposefulness</a:t>
            </a:r>
            <a:r>
              <a:rPr lang="en-US" dirty="0" smtClean="0"/>
              <a:t>-  there was a purpose to Puritan writing.</a:t>
            </a:r>
          </a:p>
          <a:p>
            <a:r>
              <a:rPr lang="en-US" dirty="0" smtClean="0"/>
              <a:t>Puritan writing reflected the character and scope of the reading public, which was literate and well-grounded in religion.  </a:t>
            </a:r>
            <a:endParaRPr lang="en-US" dirty="0"/>
          </a:p>
        </p:txBody>
      </p:sp>
      <p:sp>
        <p:nvSpPr>
          <p:cNvPr id="2" name="Title 1"/>
          <p:cNvSpPr>
            <a:spLocks noGrp="1"/>
          </p:cNvSpPr>
          <p:nvPr>
            <p:ph type="title"/>
          </p:nvPr>
        </p:nvSpPr>
        <p:spPr/>
        <p:txBody>
          <a:bodyPr/>
          <a:lstStyle/>
          <a:p>
            <a:r>
              <a:rPr lang="en-US" dirty="0" smtClean="0"/>
              <a:t>The Style of Puritan Writing</a:t>
            </a:r>
            <a:endParaRPr lang="en-US" dirty="0"/>
          </a:p>
        </p:txBody>
      </p:sp>
      <p:pic>
        <p:nvPicPr>
          <p:cNvPr id="41986" name="Picture 2" descr="http://reformedcovenanter.files.wordpress.com/2007/07/mayflower.jpg"/>
          <p:cNvPicPr>
            <a:picLocks noChangeAspect="1" noChangeArrowheads="1"/>
          </p:cNvPicPr>
          <p:nvPr/>
        </p:nvPicPr>
        <p:blipFill>
          <a:blip r:embed="rId2" cstate="print"/>
          <a:srcRect/>
          <a:stretch>
            <a:fillRect/>
          </a:stretch>
        </p:blipFill>
        <p:spPr bwMode="auto">
          <a:xfrm>
            <a:off x="5562600" y="1371600"/>
            <a:ext cx="3403315" cy="40386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u="sng" dirty="0" smtClean="0"/>
              <a:t>Idealism</a:t>
            </a:r>
            <a:r>
              <a:rPr lang="en-US" dirty="0" smtClean="0"/>
              <a:t>-  (presenting things as they should be rather than as they are) both religious and political</a:t>
            </a:r>
          </a:p>
          <a:p>
            <a:r>
              <a:rPr lang="en-US" u="sng" dirty="0" smtClean="0"/>
              <a:t>Pragmatism</a:t>
            </a:r>
            <a:r>
              <a:rPr lang="en-US" dirty="0" smtClean="0"/>
              <a:t>- practicality and purposefulness</a:t>
            </a:r>
          </a:p>
          <a:p>
            <a:pPr>
              <a:buNone/>
            </a:pPr>
            <a:endParaRPr lang="en-US" dirty="0"/>
          </a:p>
        </p:txBody>
      </p:sp>
      <p:sp>
        <p:nvSpPr>
          <p:cNvPr id="2" name="Title 1"/>
          <p:cNvSpPr>
            <a:spLocks noGrp="1"/>
          </p:cNvSpPr>
          <p:nvPr>
            <p:ph type="title"/>
          </p:nvPr>
        </p:nvSpPr>
        <p:spPr>
          <a:xfrm>
            <a:off x="457200" y="274638"/>
            <a:ext cx="8686800" cy="1143000"/>
          </a:xfrm>
        </p:spPr>
        <p:txBody>
          <a:bodyPr>
            <a:normAutofit/>
          </a:bodyPr>
          <a:lstStyle/>
          <a:p>
            <a:r>
              <a:rPr lang="en-US" sz="3200" dirty="0" smtClean="0"/>
              <a:t>Common Themes in Early Puritan Writing</a:t>
            </a:r>
            <a:endParaRPr lang="en-US" sz="3200" dirty="0"/>
          </a:p>
        </p:txBody>
      </p:sp>
      <p:pic>
        <p:nvPicPr>
          <p:cNvPr id="40964" name="Picture 4" descr="http://www.thebollard.com/bollard/wp-content/uploads/2008/11/puritans_71107.jpg"/>
          <p:cNvPicPr>
            <a:picLocks noChangeAspect="1" noChangeArrowheads="1"/>
          </p:cNvPicPr>
          <p:nvPr/>
        </p:nvPicPr>
        <p:blipFill>
          <a:blip r:embed="rId2" cstate="print"/>
          <a:srcRect t="7014" b="6413"/>
          <a:stretch>
            <a:fillRect/>
          </a:stretch>
        </p:blipFill>
        <p:spPr bwMode="auto">
          <a:xfrm>
            <a:off x="5105400" y="3436314"/>
            <a:ext cx="3695700" cy="319308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A person’s natural desire to “do good”- this works against predestination.</a:t>
            </a:r>
          </a:p>
          <a:p>
            <a:r>
              <a:rPr lang="en-US" dirty="0" smtClean="0"/>
              <a:t>Dislike of a “closed” life.</a:t>
            </a:r>
          </a:p>
          <a:p>
            <a:r>
              <a:rPr lang="en-US" dirty="0" smtClean="0"/>
              <a:t>Resentment of the power of the few over the many.</a:t>
            </a:r>
          </a:p>
          <a:p>
            <a:r>
              <a:rPr lang="en-US" dirty="0" smtClean="0"/>
              <a:t>Change in economic conditions- growth of fisher, farms, etc.</a:t>
            </a:r>
          </a:p>
          <a:p>
            <a:r>
              <a:rPr lang="en-US" dirty="0" smtClean="0"/>
              <a:t>The presence of the frontier- concept of self- reliance, individualism, and optimism.</a:t>
            </a:r>
          </a:p>
          <a:p>
            <a:r>
              <a:rPr lang="en-US" dirty="0" smtClean="0"/>
              <a:t>Lack  of flexibility.</a:t>
            </a:r>
          </a:p>
          <a:p>
            <a:r>
              <a:rPr lang="en-US" dirty="0" smtClean="0"/>
              <a:t>Growth of rationality- use of the mind to know God- less dependence on the Bible. </a:t>
            </a:r>
          </a:p>
          <a:p>
            <a:pPr>
              <a:buNone/>
            </a:pPr>
            <a:endParaRPr lang="en-US" dirty="0"/>
          </a:p>
        </p:txBody>
      </p:sp>
      <p:sp>
        <p:nvSpPr>
          <p:cNvPr id="2" name="Title 1"/>
          <p:cNvSpPr>
            <a:spLocks noGrp="1"/>
          </p:cNvSpPr>
          <p:nvPr>
            <p:ph type="title"/>
          </p:nvPr>
        </p:nvSpPr>
        <p:spPr/>
        <p:txBody>
          <a:bodyPr/>
          <a:lstStyle/>
          <a:p>
            <a:r>
              <a:rPr lang="en-US" dirty="0" smtClean="0"/>
              <a:t>Forces Undermining Puritanism</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606</TotalTime>
  <Words>600</Words>
  <Application>Microsoft Office PowerPoint</Application>
  <PresentationFormat>On-screen Show (4:3)</PresentationFormat>
  <Paragraphs>62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The Early Colonial Period of  American Literature</vt:lpstr>
      <vt:lpstr>The Beginning and End</vt:lpstr>
      <vt:lpstr>The Plymouth Colony</vt:lpstr>
      <vt:lpstr>The Massachusetts Bay Colony</vt:lpstr>
      <vt:lpstr>Basic Puritan Beliefs</vt:lpstr>
      <vt:lpstr>The Function of Puritan Writers</vt:lpstr>
      <vt:lpstr>The Style of Puritan Writing</vt:lpstr>
      <vt:lpstr>Common Themes in Early Puritan Writing</vt:lpstr>
      <vt:lpstr>Forces Undermining Puritanism</vt:lpstr>
      <vt:lpstr>Visible signs of Puritan Decay</vt:lpstr>
      <vt:lpstr>Lasting Aspects of the Puritan Legacy</vt:lpstr>
    </vt:vector>
  </TitlesOfParts>
  <Company>Cherokee County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 Period of  American Literature</dc:title>
  <dc:creator>lisa.kennedy</dc:creator>
  <cp:lastModifiedBy>LaBrucherie Michelle</cp:lastModifiedBy>
  <cp:revision>35</cp:revision>
  <dcterms:created xsi:type="dcterms:W3CDTF">2009-08-17T15:01:02Z</dcterms:created>
  <dcterms:modified xsi:type="dcterms:W3CDTF">2016-09-20T20:34:21Z</dcterms:modified>
</cp:coreProperties>
</file>